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Montserrat" panose="00000500000000000000" pitchFamily="2" charset="0"/>
      <p:regular r:id="rId10"/>
    </p:embeddedFont>
    <p:embeddedFont>
      <p:font typeface="Montserrat Bold" panose="020B0604020202020204" charset="0"/>
      <p:regular r:id="rId11"/>
    </p:embeddedFont>
    <p:embeddedFont>
      <p:font typeface="Montserrat Italics" panose="020B0604020202020204" charset="0"/>
      <p:regular r:id="rId12"/>
    </p:embeddedFont>
    <p:embeddedFont>
      <p:font typeface="Source Sans Pro" panose="020B0503030403020204" pitchFamily="34" charset="0"/>
      <p:regular r:id="rId13"/>
    </p:embeddedFont>
    <p:embeddedFont>
      <p:font typeface="Source Sans Pro Bold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A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 mediu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90088" y="-234640"/>
            <a:ext cx="4626423" cy="4746470"/>
            <a:chOff x="0" y="0"/>
            <a:chExt cx="545620" cy="5597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5620" cy="559778"/>
            </a:xfrm>
            <a:custGeom>
              <a:avLst/>
              <a:gdLst/>
              <a:ahLst/>
              <a:cxnLst/>
              <a:rect l="l" t="t" r="r" b="b"/>
              <a:pathLst>
                <a:path w="545620" h="559778">
                  <a:moveTo>
                    <a:pt x="38489" y="0"/>
                  </a:moveTo>
                  <a:lnTo>
                    <a:pt x="507131" y="0"/>
                  </a:lnTo>
                  <a:cubicBezTo>
                    <a:pt x="528388" y="0"/>
                    <a:pt x="545620" y="17232"/>
                    <a:pt x="545620" y="38489"/>
                  </a:cubicBezTo>
                  <a:lnTo>
                    <a:pt x="545620" y="521289"/>
                  </a:lnTo>
                  <a:cubicBezTo>
                    <a:pt x="545620" y="542546"/>
                    <a:pt x="528388" y="559778"/>
                    <a:pt x="507131" y="559778"/>
                  </a:cubicBezTo>
                  <a:lnTo>
                    <a:pt x="38489" y="559778"/>
                  </a:lnTo>
                  <a:cubicBezTo>
                    <a:pt x="17232" y="559778"/>
                    <a:pt x="0" y="542546"/>
                    <a:pt x="0" y="521289"/>
                  </a:cubicBezTo>
                  <a:lnTo>
                    <a:pt x="0" y="38489"/>
                  </a:lnTo>
                  <a:cubicBezTo>
                    <a:pt x="0" y="17232"/>
                    <a:pt x="17232" y="0"/>
                    <a:pt x="38489" y="0"/>
                  </a:cubicBezTo>
                  <a:close/>
                </a:path>
              </a:pathLst>
            </a:custGeom>
            <a:blipFill>
              <a:blip r:embed="rId2"/>
              <a:stretch>
                <a:fillRect l="-1297" r="-223934" b="-21700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6702174" y="-234640"/>
            <a:ext cx="5159866" cy="6093134"/>
            <a:chOff x="0" y="0"/>
            <a:chExt cx="799398" cy="9439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99398" cy="943986"/>
            </a:xfrm>
            <a:custGeom>
              <a:avLst/>
              <a:gdLst/>
              <a:ahLst/>
              <a:cxnLst/>
              <a:rect l="l" t="t" r="r" b="b"/>
              <a:pathLst>
                <a:path w="799398" h="943986">
                  <a:moveTo>
                    <a:pt x="34509" y="0"/>
                  </a:moveTo>
                  <a:lnTo>
                    <a:pt x="764889" y="0"/>
                  </a:lnTo>
                  <a:cubicBezTo>
                    <a:pt x="783948" y="0"/>
                    <a:pt x="799398" y="15450"/>
                    <a:pt x="799398" y="34509"/>
                  </a:cubicBezTo>
                  <a:lnTo>
                    <a:pt x="799398" y="909477"/>
                  </a:lnTo>
                  <a:cubicBezTo>
                    <a:pt x="799398" y="928536"/>
                    <a:pt x="783948" y="943986"/>
                    <a:pt x="764889" y="943986"/>
                  </a:cubicBezTo>
                  <a:lnTo>
                    <a:pt x="34509" y="943986"/>
                  </a:lnTo>
                  <a:cubicBezTo>
                    <a:pt x="15450" y="943986"/>
                    <a:pt x="0" y="928536"/>
                    <a:pt x="0" y="909477"/>
                  </a:cubicBezTo>
                  <a:lnTo>
                    <a:pt x="0" y="34509"/>
                  </a:lnTo>
                  <a:cubicBezTo>
                    <a:pt x="0" y="15450"/>
                    <a:pt x="15450" y="0"/>
                    <a:pt x="34509" y="0"/>
                  </a:cubicBezTo>
                  <a:close/>
                </a:path>
              </a:pathLst>
            </a:custGeom>
            <a:blipFill>
              <a:blip r:embed="rId2"/>
              <a:stretch>
                <a:fillRect l="-66449" r="-104838" b="-129735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1749870" y="-234640"/>
            <a:ext cx="5509430" cy="9492940"/>
            <a:chOff x="0" y="0"/>
            <a:chExt cx="853555" cy="14707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53555" cy="1470705"/>
            </a:xfrm>
            <a:custGeom>
              <a:avLst/>
              <a:gdLst/>
              <a:ahLst/>
              <a:cxnLst/>
              <a:rect l="l" t="t" r="r" b="b"/>
              <a:pathLst>
                <a:path w="853555" h="1470705">
                  <a:moveTo>
                    <a:pt x="32320" y="0"/>
                  </a:moveTo>
                  <a:lnTo>
                    <a:pt x="821235" y="0"/>
                  </a:lnTo>
                  <a:cubicBezTo>
                    <a:pt x="829807" y="0"/>
                    <a:pt x="838027" y="3405"/>
                    <a:pt x="844089" y="9466"/>
                  </a:cubicBezTo>
                  <a:cubicBezTo>
                    <a:pt x="850150" y="15527"/>
                    <a:pt x="853555" y="23748"/>
                    <a:pt x="853555" y="32320"/>
                  </a:cubicBezTo>
                  <a:lnTo>
                    <a:pt x="853555" y="1438385"/>
                  </a:lnTo>
                  <a:cubicBezTo>
                    <a:pt x="853555" y="1456235"/>
                    <a:pt x="839085" y="1470705"/>
                    <a:pt x="821235" y="1470705"/>
                  </a:cubicBezTo>
                  <a:lnTo>
                    <a:pt x="32320" y="1470705"/>
                  </a:lnTo>
                  <a:cubicBezTo>
                    <a:pt x="23748" y="1470705"/>
                    <a:pt x="15527" y="1467300"/>
                    <a:pt x="9466" y="1461239"/>
                  </a:cubicBezTo>
                  <a:cubicBezTo>
                    <a:pt x="3405" y="1455177"/>
                    <a:pt x="0" y="1446957"/>
                    <a:pt x="0" y="1438385"/>
                  </a:cubicBezTo>
                  <a:lnTo>
                    <a:pt x="0" y="32320"/>
                  </a:lnTo>
                  <a:cubicBezTo>
                    <a:pt x="0" y="23748"/>
                    <a:pt x="3405" y="15527"/>
                    <a:pt x="9466" y="9466"/>
                  </a:cubicBezTo>
                  <a:cubicBezTo>
                    <a:pt x="15527" y="3405"/>
                    <a:pt x="23748" y="0"/>
                    <a:pt x="32320" y="0"/>
                  </a:cubicBezTo>
                  <a:close/>
                </a:path>
              </a:pathLst>
            </a:custGeom>
            <a:blipFill>
              <a:blip r:embed="rId2"/>
              <a:stretch>
                <a:fillRect l="-170705" b="-57109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221989" y="2010529"/>
            <a:ext cx="801399" cy="801399"/>
          </a:xfrm>
          <a:custGeom>
            <a:avLst/>
            <a:gdLst/>
            <a:ahLst/>
            <a:cxnLst/>
            <a:rect l="l" t="t" r="r" b="b"/>
            <a:pathLst>
              <a:path w="801399" h="801399">
                <a:moveTo>
                  <a:pt x="0" y="0"/>
                </a:moveTo>
                <a:lnTo>
                  <a:pt x="801399" y="0"/>
                </a:lnTo>
                <a:lnTo>
                  <a:pt x="801399" y="801399"/>
                </a:lnTo>
                <a:lnTo>
                  <a:pt x="0" y="8013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663959" y="4809733"/>
            <a:ext cx="876237" cy="667533"/>
          </a:xfrm>
          <a:custGeom>
            <a:avLst/>
            <a:gdLst/>
            <a:ahLst/>
            <a:cxnLst/>
            <a:rect l="l" t="t" r="r" b="b"/>
            <a:pathLst>
              <a:path w="876237" h="667533">
                <a:moveTo>
                  <a:pt x="0" y="0"/>
                </a:moveTo>
                <a:lnTo>
                  <a:pt x="876237" y="0"/>
                </a:lnTo>
                <a:lnTo>
                  <a:pt x="876237" y="667534"/>
                </a:lnTo>
                <a:lnTo>
                  <a:pt x="0" y="6675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0" y="6086475"/>
            <a:ext cx="12204156" cy="317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DDA50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EVOLUTIONARY LANDSCAPE OF SMES INNOVATION AND POLICY: A BIBLIOMETRIC ANALYSIS OF GLOBAL RESEARCH OUTPUT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09560" y="501910"/>
            <a:ext cx="9077964" cy="3751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21"/>
              </a:lnSpc>
            </a:pPr>
            <a:r>
              <a:rPr lang="en-US" sz="21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AUTHORS:</a:t>
            </a:r>
          </a:p>
          <a:p>
            <a:pPr algn="just">
              <a:lnSpc>
                <a:spcPts val="3321"/>
              </a:lnSpc>
            </a:pPr>
            <a:r>
              <a:rPr lang="en-US" sz="21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SIDOR VANESA LUISA, </a:t>
            </a:r>
            <a:r>
              <a:rPr lang="en-US" sz="21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"AUREL VLAICU" UNIVERSITY OF ARAD, INTERDISCIPLINARY RESEARCH INSTITUTE</a:t>
            </a:r>
          </a:p>
          <a:p>
            <a:pPr algn="just">
              <a:lnSpc>
                <a:spcPts val="3321"/>
              </a:lnSpc>
            </a:pPr>
            <a:r>
              <a:rPr lang="en-US" sz="21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BILȚI RALUCA SIMINA, </a:t>
            </a:r>
            <a:r>
              <a:rPr lang="en-US" sz="21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"AUREL VLAICU" UNIVERSITY OF ARAD, FACULTY OF ECONOMIC SCIENCES</a:t>
            </a:r>
          </a:p>
          <a:p>
            <a:pPr algn="just">
              <a:lnSpc>
                <a:spcPts val="3321"/>
              </a:lnSpc>
            </a:pPr>
            <a:r>
              <a:rPr lang="en-US" sz="21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RUSU CORINA MARIA, </a:t>
            </a:r>
            <a:r>
              <a:rPr lang="en-US" sz="21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"AUREL VLAICU" UNIVERSITY OF ARAD, FACULTY OF ECONOMIC SCIENCES</a:t>
            </a:r>
          </a:p>
          <a:p>
            <a:pPr algn="just">
              <a:lnSpc>
                <a:spcPts val="3321"/>
              </a:lnSpc>
            </a:pPr>
            <a:r>
              <a:rPr lang="en-US" sz="21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BOȚOC CLAUDIU, </a:t>
            </a:r>
            <a:r>
              <a:rPr lang="en-US" sz="21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WEST UNIVERSITY OF TIMIŞOARA, FACULTY OF ECONOMICS AND BUSINESS ADMINISTRATION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16511" y="4554220"/>
            <a:ext cx="4245422" cy="1121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19"/>
              </a:lnSpc>
            </a:pPr>
            <a:r>
              <a:rPr lang="en-US" sz="19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PRESENTER:</a:t>
            </a:r>
          </a:p>
          <a:p>
            <a:pPr algn="l">
              <a:lnSpc>
                <a:spcPts val="3019"/>
              </a:lnSpc>
            </a:pPr>
            <a:r>
              <a:rPr lang="en-US" sz="1999" i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RESEARCH ASSISTANT </a:t>
            </a:r>
          </a:p>
          <a:p>
            <a:pPr algn="l">
              <a:lnSpc>
                <a:spcPts val="3019"/>
              </a:lnSpc>
            </a:pPr>
            <a:r>
              <a:rPr lang="en-US" sz="19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SIDOR VANESA LUISA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923074" cy="10287000"/>
            <a:chOff x="0" y="0"/>
            <a:chExt cx="155998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59987" cy="2709333"/>
            </a:xfrm>
            <a:custGeom>
              <a:avLst/>
              <a:gdLst/>
              <a:ahLst/>
              <a:cxnLst/>
              <a:rect l="l" t="t" r="r" b="b"/>
              <a:pathLst>
                <a:path w="1559987" h="2709333">
                  <a:moveTo>
                    <a:pt x="0" y="0"/>
                  </a:moveTo>
                  <a:lnTo>
                    <a:pt x="1559987" y="0"/>
                  </a:lnTo>
                  <a:lnTo>
                    <a:pt x="155998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DA50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559987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923074" y="0"/>
            <a:ext cx="12364926" cy="10287000"/>
            <a:chOff x="0" y="0"/>
            <a:chExt cx="976982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6982" cy="812800"/>
            </a:xfrm>
            <a:custGeom>
              <a:avLst/>
              <a:gdLst/>
              <a:ahLst/>
              <a:cxnLst/>
              <a:rect l="l" t="t" r="r" b="b"/>
              <a:pathLst>
                <a:path w="976982" h="812800">
                  <a:moveTo>
                    <a:pt x="0" y="0"/>
                  </a:moveTo>
                  <a:lnTo>
                    <a:pt x="976982" y="0"/>
                  </a:lnTo>
                  <a:lnTo>
                    <a:pt x="97698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12339" r="-12339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6958646" y="583552"/>
            <a:ext cx="300654" cy="200311"/>
          </a:xfrm>
          <a:custGeom>
            <a:avLst/>
            <a:gdLst/>
            <a:ahLst/>
            <a:cxnLst/>
            <a:rect l="l" t="t" r="r" b="b"/>
            <a:pathLst>
              <a:path w="300654" h="200311">
                <a:moveTo>
                  <a:pt x="0" y="0"/>
                </a:moveTo>
                <a:lnTo>
                  <a:pt x="300654" y="0"/>
                </a:lnTo>
                <a:lnTo>
                  <a:pt x="300654" y="200311"/>
                </a:lnTo>
                <a:lnTo>
                  <a:pt x="0" y="2003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28700" y="2176737"/>
            <a:ext cx="8411127" cy="5933525"/>
            <a:chOff x="0" y="0"/>
            <a:chExt cx="2215276" cy="156273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15276" cy="1562739"/>
            </a:xfrm>
            <a:custGeom>
              <a:avLst/>
              <a:gdLst/>
              <a:ahLst/>
              <a:cxnLst/>
              <a:rect l="l" t="t" r="r" b="b"/>
              <a:pathLst>
                <a:path w="2215276" h="1562739">
                  <a:moveTo>
                    <a:pt x="46942" y="0"/>
                  </a:moveTo>
                  <a:lnTo>
                    <a:pt x="2168334" y="0"/>
                  </a:lnTo>
                  <a:cubicBezTo>
                    <a:pt x="2194259" y="0"/>
                    <a:pt x="2215276" y="21017"/>
                    <a:pt x="2215276" y="46942"/>
                  </a:cubicBezTo>
                  <a:lnTo>
                    <a:pt x="2215276" y="1515797"/>
                  </a:lnTo>
                  <a:cubicBezTo>
                    <a:pt x="2215276" y="1528247"/>
                    <a:pt x="2210331" y="1540187"/>
                    <a:pt x="2201527" y="1548990"/>
                  </a:cubicBezTo>
                  <a:cubicBezTo>
                    <a:pt x="2192724" y="1557793"/>
                    <a:pt x="2180784" y="1562739"/>
                    <a:pt x="2168334" y="1562739"/>
                  </a:cubicBezTo>
                  <a:lnTo>
                    <a:pt x="46942" y="1562739"/>
                  </a:lnTo>
                  <a:cubicBezTo>
                    <a:pt x="21017" y="1562739"/>
                    <a:pt x="0" y="1541722"/>
                    <a:pt x="0" y="1515797"/>
                  </a:cubicBezTo>
                  <a:lnTo>
                    <a:pt x="0" y="46942"/>
                  </a:lnTo>
                  <a:cubicBezTo>
                    <a:pt x="0" y="34492"/>
                    <a:pt x="4946" y="22552"/>
                    <a:pt x="13749" y="13749"/>
                  </a:cubicBezTo>
                  <a:cubicBezTo>
                    <a:pt x="22552" y="4946"/>
                    <a:pt x="34492" y="0"/>
                    <a:pt x="469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215276" cy="16008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706996" y="2668379"/>
            <a:ext cx="6921932" cy="920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0"/>
              </a:lnSpc>
              <a:spcBef>
                <a:spcPct val="0"/>
              </a:spcBef>
            </a:pPr>
            <a:r>
              <a:rPr lang="en-US" sz="5400" b="1">
                <a:solidFill>
                  <a:srgbClr val="DDA50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AIM OF THE STUDY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06996" y="4075001"/>
            <a:ext cx="6921932" cy="2806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6" lvl="1" indent="-215898" algn="just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quantitative mapping of the global scientific landscape regarding SMEs placed in the context of innovation and regulatory frameworks;</a:t>
            </a:r>
          </a:p>
          <a:p>
            <a:pPr marL="431796" lvl="1" indent="-215898" algn="just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which are the countries with the greatest contribution in this field; </a:t>
            </a:r>
          </a:p>
          <a:p>
            <a:pPr marL="431796" lvl="1" indent="-215898" algn="just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what is the chronological evolution of the researched field; </a:t>
            </a:r>
          </a:p>
          <a:p>
            <a:pPr marL="431796" lvl="1" indent="-215898" algn="just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key institutions as well as other relevant data regarding global production on this topic;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48773" y="7028532"/>
            <a:ext cx="10739227" cy="3258468"/>
            <a:chOff x="0" y="0"/>
            <a:chExt cx="2828439" cy="8581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28439" cy="858197"/>
            </a:xfrm>
            <a:custGeom>
              <a:avLst/>
              <a:gdLst/>
              <a:ahLst/>
              <a:cxnLst/>
              <a:rect l="l" t="t" r="r" b="b"/>
              <a:pathLst>
                <a:path w="2828439" h="858197">
                  <a:moveTo>
                    <a:pt x="0" y="0"/>
                  </a:moveTo>
                  <a:lnTo>
                    <a:pt x="2828439" y="0"/>
                  </a:lnTo>
                  <a:lnTo>
                    <a:pt x="2828439" y="858197"/>
                  </a:lnTo>
                  <a:lnTo>
                    <a:pt x="0" y="858197"/>
                  </a:lnTo>
                  <a:close/>
                </a:path>
              </a:pathLst>
            </a:custGeom>
            <a:solidFill>
              <a:srgbClr val="DDA50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828439" cy="8962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669136" y="1028700"/>
            <a:ext cx="3590164" cy="8229600"/>
            <a:chOff x="0" y="0"/>
            <a:chExt cx="502105" cy="11509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105" cy="1150956"/>
            </a:xfrm>
            <a:custGeom>
              <a:avLst/>
              <a:gdLst/>
              <a:ahLst/>
              <a:cxnLst/>
              <a:rect l="l" t="t" r="r" b="b"/>
              <a:pathLst>
                <a:path w="502105" h="1150956">
                  <a:moveTo>
                    <a:pt x="49598" y="0"/>
                  </a:moveTo>
                  <a:lnTo>
                    <a:pt x="452507" y="0"/>
                  </a:lnTo>
                  <a:cubicBezTo>
                    <a:pt x="465661" y="0"/>
                    <a:pt x="478277" y="5225"/>
                    <a:pt x="487578" y="14527"/>
                  </a:cubicBezTo>
                  <a:cubicBezTo>
                    <a:pt x="496879" y="23828"/>
                    <a:pt x="502105" y="36444"/>
                    <a:pt x="502105" y="49598"/>
                  </a:cubicBezTo>
                  <a:lnTo>
                    <a:pt x="502105" y="1101359"/>
                  </a:lnTo>
                  <a:cubicBezTo>
                    <a:pt x="502105" y="1128751"/>
                    <a:pt x="479899" y="1150956"/>
                    <a:pt x="452507" y="1150956"/>
                  </a:cubicBezTo>
                  <a:lnTo>
                    <a:pt x="49598" y="1150956"/>
                  </a:lnTo>
                  <a:cubicBezTo>
                    <a:pt x="36444" y="1150956"/>
                    <a:pt x="23828" y="1145731"/>
                    <a:pt x="14527" y="1136429"/>
                  </a:cubicBezTo>
                  <a:cubicBezTo>
                    <a:pt x="5225" y="1127128"/>
                    <a:pt x="0" y="1114513"/>
                    <a:pt x="0" y="1101359"/>
                  </a:cubicBezTo>
                  <a:lnTo>
                    <a:pt x="0" y="49598"/>
                  </a:lnTo>
                  <a:cubicBezTo>
                    <a:pt x="0" y="36444"/>
                    <a:pt x="5225" y="23828"/>
                    <a:pt x="14527" y="14527"/>
                  </a:cubicBezTo>
                  <a:cubicBezTo>
                    <a:pt x="23828" y="5225"/>
                    <a:pt x="36444" y="0"/>
                    <a:pt x="49598" y="0"/>
                  </a:cubicBezTo>
                  <a:close/>
                </a:path>
              </a:pathLst>
            </a:custGeom>
            <a:blipFill>
              <a:blip r:embed="rId2"/>
              <a:stretch>
                <a:fillRect l="-122704" r="-12270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9960499" y="1028700"/>
            <a:ext cx="3590164" cy="8229600"/>
            <a:chOff x="0" y="0"/>
            <a:chExt cx="502105" cy="115095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02105" cy="1150956"/>
            </a:xfrm>
            <a:custGeom>
              <a:avLst/>
              <a:gdLst/>
              <a:ahLst/>
              <a:cxnLst/>
              <a:rect l="l" t="t" r="r" b="b"/>
              <a:pathLst>
                <a:path w="502105" h="1150956">
                  <a:moveTo>
                    <a:pt x="49598" y="0"/>
                  </a:moveTo>
                  <a:lnTo>
                    <a:pt x="452507" y="0"/>
                  </a:lnTo>
                  <a:cubicBezTo>
                    <a:pt x="465661" y="0"/>
                    <a:pt x="478277" y="5225"/>
                    <a:pt x="487578" y="14527"/>
                  </a:cubicBezTo>
                  <a:cubicBezTo>
                    <a:pt x="496879" y="23828"/>
                    <a:pt x="502105" y="36444"/>
                    <a:pt x="502105" y="49598"/>
                  </a:cubicBezTo>
                  <a:lnTo>
                    <a:pt x="502105" y="1101359"/>
                  </a:lnTo>
                  <a:cubicBezTo>
                    <a:pt x="502105" y="1128751"/>
                    <a:pt x="479899" y="1150956"/>
                    <a:pt x="452507" y="1150956"/>
                  </a:cubicBezTo>
                  <a:lnTo>
                    <a:pt x="49598" y="1150956"/>
                  </a:lnTo>
                  <a:cubicBezTo>
                    <a:pt x="36444" y="1150956"/>
                    <a:pt x="23828" y="1145731"/>
                    <a:pt x="14527" y="1136429"/>
                  </a:cubicBezTo>
                  <a:cubicBezTo>
                    <a:pt x="5225" y="1127128"/>
                    <a:pt x="0" y="1114513"/>
                    <a:pt x="0" y="1101359"/>
                  </a:cubicBezTo>
                  <a:lnTo>
                    <a:pt x="0" y="49598"/>
                  </a:lnTo>
                  <a:cubicBezTo>
                    <a:pt x="0" y="36444"/>
                    <a:pt x="5225" y="23828"/>
                    <a:pt x="14527" y="14527"/>
                  </a:cubicBezTo>
                  <a:cubicBezTo>
                    <a:pt x="23828" y="5225"/>
                    <a:pt x="36444" y="0"/>
                    <a:pt x="49598" y="0"/>
                  </a:cubicBezTo>
                  <a:close/>
                </a:path>
              </a:pathLst>
            </a:custGeom>
            <a:blipFill>
              <a:blip r:embed="rId3"/>
              <a:stretch>
                <a:fillRect l="-121705" r="-121705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6251861" y="1028700"/>
            <a:ext cx="3590164" cy="8229600"/>
            <a:chOff x="0" y="0"/>
            <a:chExt cx="502105" cy="115095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2105" cy="1150956"/>
            </a:xfrm>
            <a:custGeom>
              <a:avLst/>
              <a:gdLst/>
              <a:ahLst/>
              <a:cxnLst/>
              <a:rect l="l" t="t" r="r" b="b"/>
              <a:pathLst>
                <a:path w="502105" h="1150956">
                  <a:moveTo>
                    <a:pt x="49598" y="0"/>
                  </a:moveTo>
                  <a:lnTo>
                    <a:pt x="452507" y="0"/>
                  </a:lnTo>
                  <a:cubicBezTo>
                    <a:pt x="465661" y="0"/>
                    <a:pt x="478277" y="5225"/>
                    <a:pt x="487578" y="14527"/>
                  </a:cubicBezTo>
                  <a:cubicBezTo>
                    <a:pt x="496879" y="23828"/>
                    <a:pt x="502105" y="36444"/>
                    <a:pt x="502105" y="49598"/>
                  </a:cubicBezTo>
                  <a:lnTo>
                    <a:pt x="502105" y="1101359"/>
                  </a:lnTo>
                  <a:cubicBezTo>
                    <a:pt x="502105" y="1128751"/>
                    <a:pt x="479899" y="1150956"/>
                    <a:pt x="452507" y="1150956"/>
                  </a:cubicBezTo>
                  <a:lnTo>
                    <a:pt x="49598" y="1150956"/>
                  </a:lnTo>
                  <a:cubicBezTo>
                    <a:pt x="36444" y="1150956"/>
                    <a:pt x="23828" y="1145731"/>
                    <a:pt x="14527" y="1136429"/>
                  </a:cubicBezTo>
                  <a:cubicBezTo>
                    <a:pt x="5225" y="1127128"/>
                    <a:pt x="0" y="1114513"/>
                    <a:pt x="0" y="1101359"/>
                  </a:cubicBezTo>
                  <a:lnTo>
                    <a:pt x="0" y="49598"/>
                  </a:lnTo>
                  <a:cubicBezTo>
                    <a:pt x="0" y="36444"/>
                    <a:pt x="5225" y="23828"/>
                    <a:pt x="14527" y="14527"/>
                  </a:cubicBezTo>
                  <a:cubicBezTo>
                    <a:pt x="23828" y="5225"/>
                    <a:pt x="36444" y="0"/>
                    <a:pt x="49598" y="0"/>
                  </a:cubicBezTo>
                  <a:close/>
                </a:path>
              </a:pathLst>
            </a:custGeom>
            <a:blipFill>
              <a:blip r:embed="rId4"/>
              <a:stretch>
                <a:fillRect l="-12075" r="-60053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596491" y="952500"/>
            <a:ext cx="5108861" cy="1455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 b="1">
                <a:solidFill>
                  <a:srgbClr val="DDA50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Research Methodology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96491" y="3023234"/>
            <a:ext cx="5108861" cy="2552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99"/>
              </a:lnSpc>
              <a:spcBef>
                <a:spcPct val="0"/>
              </a:spcBef>
            </a:pPr>
            <a:r>
              <a:rPr lang="en-US" sz="1499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study was conducted using the Web of Science database. A query was built based on three groups of keywords:</a:t>
            </a:r>
          </a:p>
          <a:p>
            <a:pPr marL="323848" lvl="1" indent="-161924" algn="just">
              <a:lnSpc>
                <a:spcPts val="2099"/>
              </a:lnSpc>
              <a:spcBef>
                <a:spcPct val="0"/>
              </a:spcBef>
              <a:buFont typeface="Arial"/>
              <a:buChar char="•"/>
            </a:pPr>
            <a:r>
              <a:rPr lang="en-US" sz="1499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“SME*” OR “small and medium enterprise*” OR “small business*”</a:t>
            </a:r>
          </a:p>
          <a:p>
            <a:pPr marL="323848" lvl="1" indent="-161924" algn="just">
              <a:lnSpc>
                <a:spcPts val="2099"/>
              </a:lnSpc>
              <a:spcBef>
                <a:spcPct val="0"/>
              </a:spcBef>
              <a:buFont typeface="Arial"/>
              <a:buChar char="•"/>
            </a:pPr>
            <a:r>
              <a:rPr lang="en-US" sz="1499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“government policy” OR “public policy” OR “regulatory framework” OR “institutional changes” OR “policy instruments”</a:t>
            </a:r>
          </a:p>
          <a:p>
            <a:pPr marL="323848" lvl="1" indent="-161924" algn="just">
              <a:lnSpc>
                <a:spcPts val="2099"/>
              </a:lnSpc>
              <a:spcBef>
                <a:spcPct val="0"/>
              </a:spcBef>
              <a:buFont typeface="Arial"/>
              <a:buChar char="•"/>
            </a:pPr>
            <a:r>
              <a:rPr lang="en-US" sz="1499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“innovation” OR “disruptive technology”</a:t>
            </a:r>
          </a:p>
          <a:p>
            <a:pPr algn="just">
              <a:lnSpc>
                <a:spcPts val="2099"/>
              </a:lnSpc>
              <a:spcBef>
                <a:spcPct val="0"/>
              </a:spcBef>
            </a:pPr>
            <a:r>
              <a:rPr lang="en-US" sz="1499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query returned 317 records, which were extracted for the analysis without additional filtering 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6491" y="6195059"/>
            <a:ext cx="5108861" cy="3067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99"/>
              </a:lnSpc>
              <a:spcBef>
                <a:spcPct val="0"/>
              </a:spcBef>
            </a:pPr>
            <a:r>
              <a:rPr lang="en-US" sz="1499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dataset was further analyzed in VOSviewer through:</a:t>
            </a:r>
          </a:p>
          <a:p>
            <a:pPr marL="323848" lvl="1" indent="-161924" algn="l">
              <a:lnSpc>
                <a:spcPts val="2099"/>
              </a:lnSpc>
              <a:spcBef>
                <a:spcPct val="0"/>
              </a:spcBef>
              <a:buFont typeface="Arial"/>
              <a:buChar char="•"/>
            </a:pPr>
            <a:r>
              <a:rPr lang="en-US" sz="1499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co-authorship analysis by countries, using a minimum threshold of 1 document per country and a maximum of 10 countries per document</a:t>
            </a:r>
          </a:p>
          <a:p>
            <a:pPr marL="323848" lvl="1" indent="-161924" algn="l">
              <a:lnSpc>
                <a:spcPts val="2099"/>
              </a:lnSpc>
              <a:spcBef>
                <a:spcPct val="0"/>
              </a:spcBef>
              <a:buFont typeface="Arial"/>
              <a:buChar char="•"/>
            </a:pPr>
            <a:r>
              <a:rPr lang="en-US" sz="1499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co-authorship analysis by organizations, using a minimum threshold of 1 document per organization and a maximum of 10 organizations per document</a:t>
            </a:r>
          </a:p>
          <a:p>
            <a:pPr marL="323848" lvl="1" indent="-161924" algn="l">
              <a:lnSpc>
                <a:spcPts val="2099"/>
              </a:lnSpc>
              <a:spcBef>
                <a:spcPct val="0"/>
              </a:spcBef>
              <a:buFont typeface="Arial"/>
              <a:buChar char="•"/>
            </a:pPr>
            <a:r>
              <a:rPr lang="en-US" sz="1499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keyword co-occurrence analysis over time (all keywords), using a minimum occurrence threshold of 1 per keyword</a:t>
            </a:r>
          </a:p>
          <a:p>
            <a:pPr marL="323848" lvl="1" indent="-161924" algn="l">
              <a:lnSpc>
                <a:spcPts val="2099"/>
              </a:lnSpc>
              <a:buFont typeface="Arial"/>
              <a:buChar char="•"/>
            </a:pPr>
            <a:r>
              <a:rPr lang="en-US" sz="1499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additionally, the country-level data extracted from VOSviewer was exported to Excel, where a pivot table was created to analyze citations per country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04795" y="-1004795"/>
            <a:ext cx="3086100" cy="30861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DDA50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38255" y="269127"/>
            <a:ext cx="16511636" cy="9748745"/>
          </a:xfrm>
          <a:custGeom>
            <a:avLst/>
            <a:gdLst/>
            <a:ahLst/>
            <a:cxnLst/>
            <a:rect l="l" t="t" r="r" b="b"/>
            <a:pathLst>
              <a:path w="16511636" h="9748745">
                <a:moveTo>
                  <a:pt x="0" y="0"/>
                </a:moveTo>
                <a:lnTo>
                  <a:pt x="16511636" y="0"/>
                </a:lnTo>
                <a:lnTo>
                  <a:pt x="16511636" y="9748746"/>
                </a:lnTo>
                <a:lnTo>
                  <a:pt x="0" y="9748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654107" y="81961"/>
            <a:ext cx="4322898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  <a:spcBef>
                <a:spcPct val="0"/>
              </a:spcBef>
            </a:pPr>
            <a:r>
              <a:rPr lang="en-US" sz="7200" b="1">
                <a:solidFill>
                  <a:srgbClr val="DDA50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RESULTS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459163" y="6168641"/>
            <a:ext cx="429161" cy="537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02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100488" y="8580605"/>
            <a:ext cx="3086100" cy="30861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DDA50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91378" y="361707"/>
            <a:ext cx="16533999" cy="9761949"/>
          </a:xfrm>
          <a:custGeom>
            <a:avLst/>
            <a:gdLst/>
            <a:ahLst/>
            <a:cxnLst/>
            <a:rect l="l" t="t" r="r" b="b"/>
            <a:pathLst>
              <a:path w="16533999" h="9761949">
                <a:moveTo>
                  <a:pt x="0" y="0"/>
                </a:moveTo>
                <a:lnTo>
                  <a:pt x="16533999" y="0"/>
                </a:lnTo>
                <a:lnTo>
                  <a:pt x="16533999" y="9761948"/>
                </a:lnTo>
                <a:lnTo>
                  <a:pt x="0" y="97619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654107" y="81961"/>
            <a:ext cx="4322898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  <a:spcBef>
                <a:spcPct val="0"/>
              </a:spcBef>
            </a:pPr>
            <a:r>
              <a:rPr lang="en-US" sz="7200" b="1">
                <a:solidFill>
                  <a:srgbClr val="DDA50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RESULTS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459163" y="6168641"/>
            <a:ext cx="429161" cy="537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02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04795" y="-1004795"/>
            <a:ext cx="3086100" cy="30861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DDA50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30287" y="538255"/>
            <a:ext cx="16310714" cy="9630117"/>
          </a:xfrm>
          <a:custGeom>
            <a:avLst/>
            <a:gdLst/>
            <a:ahLst/>
            <a:cxnLst/>
            <a:rect l="l" t="t" r="r" b="b"/>
            <a:pathLst>
              <a:path w="16310714" h="9630117">
                <a:moveTo>
                  <a:pt x="0" y="0"/>
                </a:moveTo>
                <a:lnTo>
                  <a:pt x="16310713" y="0"/>
                </a:lnTo>
                <a:lnTo>
                  <a:pt x="16310713" y="9630117"/>
                </a:lnTo>
                <a:lnTo>
                  <a:pt x="0" y="9630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654107" y="81961"/>
            <a:ext cx="4322898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  <a:spcBef>
                <a:spcPct val="0"/>
              </a:spcBef>
            </a:pPr>
            <a:r>
              <a:rPr lang="en-US" sz="7200" b="1">
                <a:solidFill>
                  <a:srgbClr val="DDA50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RESULTS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459163" y="6168641"/>
            <a:ext cx="429161" cy="537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02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39857" y="2211221"/>
            <a:ext cx="5362486" cy="5246370"/>
            <a:chOff x="0" y="0"/>
            <a:chExt cx="1412342" cy="13817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2342" cy="1381760"/>
            </a:xfrm>
            <a:custGeom>
              <a:avLst/>
              <a:gdLst/>
              <a:ahLst/>
              <a:cxnLst/>
              <a:rect l="l" t="t" r="r" b="b"/>
              <a:pathLst>
                <a:path w="1412342" h="1381760">
                  <a:moveTo>
                    <a:pt x="73630" y="0"/>
                  </a:moveTo>
                  <a:lnTo>
                    <a:pt x="1338712" y="0"/>
                  </a:lnTo>
                  <a:cubicBezTo>
                    <a:pt x="1358240" y="0"/>
                    <a:pt x="1376968" y="7757"/>
                    <a:pt x="1390776" y="21566"/>
                  </a:cubicBezTo>
                  <a:cubicBezTo>
                    <a:pt x="1404585" y="35374"/>
                    <a:pt x="1412342" y="54102"/>
                    <a:pt x="1412342" y="73630"/>
                  </a:cubicBezTo>
                  <a:lnTo>
                    <a:pt x="1412342" y="1308130"/>
                  </a:lnTo>
                  <a:cubicBezTo>
                    <a:pt x="1412342" y="1348795"/>
                    <a:pt x="1379377" y="1381760"/>
                    <a:pt x="1338712" y="1381760"/>
                  </a:cubicBezTo>
                  <a:lnTo>
                    <a:pt x="73630" y="1381760"/>
                  </a:lnTo>
                  <a:cubicBezTo>
                    <a:pt x="54102" y="1381760"/>
                    <a:pt x="35374" y="1374003"/>
                    <a:pt x="21566" y="1360194"/>
                  </a:cubicBezTo>
                  <a:cubicBezTo>
                    <a:pt x="7757" y="1346386"/>
                    <a:pt x="0" y="1327658"/>
                    <a:pt x="0" y="1308130"/>
                  </a:cubicBezTo>
                  <a:lnTo>
                    <a:pt x="0" y="73630"/>
                  </a:lnTo>
                  <a:cubicBezTo>
                    <a:pt x="0" y="54102"/>
                    <a:pt x="7757" y="35374"/>
                    <a:pt x="21566" y="21566"/>
                  </a:cubicBezTo>
                  <a:cubicBezTo>
                    <a:pt x="35374" y="7757"/>
                    <a:pt x="54102" y="0"/>
                    <a:pt x="73630" y="0"/>
                  </a:cubicBezTo>
                  <a:close/>
                </a:path>
              </a:pathLst>
            </a:custGeom>
            <a:solidFill>
              <a:srgbClr val="DDA50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412342" cy="14198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489285" y="2853533"/>
            <a:ext cx="4301393" cy="430139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1397" y="0"/>
                  </a:moveTo>
                  <a:lnTo>
                    <a:pt x="771403" y="0"/>
                  </a:lnTo>
                  <a:cubicBezTo>
                    <a:pt x="794266" y="0"/>
                    <a:pt x="812800" y="18534"/>
                    <a:pt x="812800" y="41397"/>
                  </a:cubicBezTo>
                  <a:lnTo>
                    <a:pt x="812800" y="771403"/>
                  </a:lnTo>
                  <a:cubicBezTo>
                    <a:pt x="812800" y="794266"/>
                    <a:pt x="794266" y="812800"/>
                    <a:pt x="771403" y="812800"/>
                  </a:cubicBezTo>
                  <a:lnTo>
                    <a:pt x="41397" y="812800"/>
                  </a:lnTo>
                  <a:cubicBezTo>
                    <a:pt x="18534" y="812800"/>
                    <a:pt x="0" y="794266"/>
                    <a:pt x="0" y="771403"/>
                  </a:cubicBezTo>
                  <a:lnTo>
                    <a:pt x="0" y="41397"/>
                  </a:lnTo>
                  <a:cubicBezTo>
                    <a:pt x="0" y="18534"/>
                    <a:pt x="18534" y="0"/>
                    <a:pt x="41397" y="0"/>
                  </a:cubicBezTo>
                  <a:close/>
                </a:path>
              </a:pathLst>
            </a:custGeom>
            <a:blipFill>
              <a:blip r:embed="rId2"/>
              <a:stretch>
                <a:fillRect l="-24931" r="-24931"/>
              </a:stretch>
            </a:blipFill>
          </p:spPr>
        </p:sp>
      </p:grpSp>
      <p:sp>
        <p:nvSpPr>
          <p:cNvPr id="7" name="AutoShape 7"/>
          <p:cNvSpPr/>
          <p:nvPr/>
        </p:nvSpPr>
        <p:spPr>
          <a:xfrm>
            <a:off x="14790677" y="5004230"/>
            <a:ext cx="2017355" cy="4763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717695" y="750383"/>
            <a:ext cx="5766615" cy="102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7200" b="1">
                <a:solidFill>
                  <a:srgbClr val="DDA50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RESULTS</a:t>
            </a:r>
          </a:p>
        </p:txBody>
      </p:sp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8DB157F0-24BF-76A8-55ED-C93B284001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766040"/>
              </p:ext>
            </p:extLst>
          </p:nvPr>
        </p:nvGraphicFramePr>
        <p:xfrm>
          <a:off x="717695" y="2066560"/>
          <a:ext cx="7577279" cy="65821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67679">
                  <a:extLst>
                    <a:ext uri="{9D8B030D-6E8A-4147-A177-3AD203B41FA5}">
                      <a16:colId xmlns:a16="http://schemas.microsoft.com/office/drawing/2014/main" val="2663758311"/>
                    </a:ext>
                  </a:extLst>
                </a:gridCol>
                <a:gridCol w="4209600">
                  <a:extLst>
                    <a:ext uri="{9D8B030D-6E8A-4147-A177-3AD203B41FA5}">
                      <a16:colId xmlns:a16="http://schemas.microsoft.com/office/drawing/2014/main" val="4187628883"/>
                    </a:ext>
                  </a:extLst>
                </a:gridCol>
              </a:tblGrid>
              <a:tr h="548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Countries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DA50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Citations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DA50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77774"/>
                  </a:ext>
                </a:extLst>
              </a:tr>
              <a:tr h="548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usa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557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607599"/>
                  </a:ext>
                </a:extLst>
              </a:tr>
              <a:tr h="548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netherlands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8889501"/>
                  </a:ext>
                </a:extLst>
              </a:tr>
              <a:tr h="548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australia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3227089"/>
                  </a:ext>
                </a:extLst>
              </a:tr>
              <a:tr h="548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1060146"/>
                  </a:ext>
                </a:extLst>
              </a:tr>
              <a:tr h="548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peoples r china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9599245"/>
                  </a:ext>
                </a:extLst>
              </a:tr>
              <a:tr h="548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ghana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3028688"/>
                  </a:ext>
                </a:extLst>
              </a:tr>
              <a:tr h="548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canada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5452502"/>
                  </a:ext>
                </a:extLst>
              </a:tr>
              <a:tr h="548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brazil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207674"/>
                  </a:ext>
                </a:extLst>
              </a:tr>
              <a:tr h="548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france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9737143"/>
                  </a:ext>
                </a:extLst>
              </a:tr>
              <a:tr h="548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morocco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191596"/>
                  </a:ext>
                </a:extLst>
              </a:tr>
              <a:tr h="548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general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DA50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913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DA50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12182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4698416"/>
            <a:ext cx="4331502" cy="4559884"/>
            <a:chOff x="0" y="0"/>
            <a:chExt cx="435042" cy="4579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5042" cy="457980"/>
            </a:xfrm>
            <a:custGeom>
              <a:avLst/>
              <a:gdLst/>
              <a:ahLst/>
              <a:cxnLst/>
              <a:rect l="l" t="t" r="r" b="b"/>
              <a:pathLst>
                <a:path w="435042" h="457980">
                  <a:moveTo>
                    <a:pt x="41109" y="0"/>
                  </a:moveTo>
                  <a:lnTo>
                    <a:pt x="393933" y="0"/>
                  </a:lnTo>
                  <a:cubicBezTo>
                    <a:pt x="416637" y="0"/>
                    <a:pt x="435042" y="18405"/>
                    <a:pt x="435042" y="41109"/>
                  </a:cubicBezTo>
                  <a:lnTo>
                    <a:pt x="435042" y="416871"/>
                  </a:lnTo>
                  <a:cubicBezTo>
                    <a:pt x="435042" y="439575"/>
                    <a:pt x="416637" y="457980"/>
                    <a:pt x="393933" y="457980"/>
                  </a:cubicBezTo>
                  <a:lnTo>
                    <a:pt x="41109" y="457980"/>
                  </a:lnTo>
                  <a:cubicBezTo>
                    <a:pt x="18405" y="457980"/>
                    <a:pt x="0" y="439575"/>
                    <a:pt x="0" y="416871"/>
                  </a:cubicBezTo>
                  <a:lnTo>
                    <a:pt x="0" y="41109"/>
                  </a:lnTo>
                  <a:cubicBezTo>
                    <a:pt x="0" y="18405"/>
                    <a:pt x="18405" y="0"/>
                    <a:pt x="41109" y="0"/>
                  </a:cubicBezTo>
                  <a:close/>
                </a:path>
              </a:pathLst>
            </a:custGeom>
            <a:blipFill>
              <a:blip r:embed="rId2"/>
              <a:stretch>
                <a:fillRect l="-186626" t="-80649" b="-75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5093351" y="2863558"/>
            <a:ext cx="4413136" cy="6394742"/>
            <a:chOff x="0" y="0"/>
            <a:chExt cx="443241" cy="6422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3241" cy="642268"/>
            </a:xfrm>
            <a:custGeom>
              <a:avLst/>
              <a:gdLst/>
              <a:ahLst/>
              <a:cxnLst/>
              <a:rect l="l" t="t" r="r" b="b"/>
              <a:pathLst>
                <a:path w="443241" h="642268">
                  <a:moveTo>
                    <a:pt x="40349" y="0"/>
                  </a:moveTo>
                  <a:lnTo>
                    <a:pt x="402893" y="0"/>
                  </a:lnTo>
                  <a:cubicBezTo>
                    <a:pt x="413594" y="0"/>
                    <a:pt x="423857" y="4251"/>
                    <a:pt x="431423" y="11818"/>
                  </a:cubicBezTo>
                  <a:cubicBezTo>
                    <a:pt x="438990" y="19385"/>
                    <a:pt x="443241" y="29648"/>
                    <a:pt x="443241" y="40349"/>
                  </a:cubicBezTo>
                  <a:lnTo>
                    <a:pt x="443241" y="601919"/>
                  </a:lnTo>
                  <a:cubicBezTo>
                    <a:pt x="443241" y="612620"/>
                    <a:pt x="438990" y="622883"/>
                    <a:pt x="431423" y="630450"/>
                  </a:cubicBezTo>
                  <a:cubicBezTo>
                    <a:pt x="423857" y="638017"/>
                    <a:pt x="413594" y="642268"/>
                    <a:pt x="402893" y="642268"/>
                  </a:cubicBezTo>
                  <a:lnTo>
                    <a:pt x="40349" y="642268"/>
                  </a:lnTo>
                  <a:cubicBezTo>
                    <a:pt x="29648" y="642268"/>
                    <a:pt x="19385" y="638017"/>
                    <a:pt x="11818" y="630450"/>
                  </a:cubicBezTo>
                  <a:cubicBezTo>
                    <a:pt x="4251" y="622883"/>
                    <a:pt x="0" y="612620"/>
                    <a:pt x="0" y="601919"/>
                  </a:cubicBezTo>
                  <a:lnTo>
                    <a:pt x="0" y="40349"/>
                  </a:lnTo>
                  <a:cubicBezTo>
                    <a:pt x="0" y="29648"/>
                    <a:pt x="4251" y="19385"/>
                    <a:pt x="11818" y="11818"/>
                  </a:cubicBezTo>
                  <a:cubicBezTo>
                    <a:pt x="19385" y="4251"/>
                    <a:pt x="29648" y="0"/>
                    <a:pt x="40349" y="0"/>
                  </a:cubicBezTo>
                  <a:close/>
                </a:path>
              </a:pathLst>
            </a:custGeom>
            <a:blipFill>
              <a:blip r:embed="rId2"/>
              <a:stretch>
                <a:fillRect l="-92099" t="-28249" r="-89933" b="-1426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4331502" cy="8229600"/>
            <a:chOff x="0" y="0"/>
            <a:chExt cx="435042" cy="8265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35042" cy="826555"/>
            </a:xfrm>
            <a:custGeom>
              <a:avLst/>
              <a:gdLst/>
              <a:ahLst/>
              <a:cxnLst/>
              <a:rect l="l" t="t" r="r" b="b"/>
              <a:pathLst>
                <a:path w="435042" h="826555">
                  <a:moveTo>
                    <a:pt x="41109" y="0"/>
                  </a:moveTo>
                  <a:lnTo>
                    <a:pt x="393933" y="0"/>
                  </a:lnTo>
                  <a:cubicBezTo>
                    <a:pt x="416637" y="0"/>
                    <a:pt x="435042" y="18405"/>
                    <a:pt x="435042" y="41109"/>
                  </a:cubicBezTo>
                  <a:lnTo>
                    <a:pt x="435042" y="785446"/>
                  </a:lnTo>
                  <a:cubicBezTo>
                    <a:pt x="435042" y="808150"/>
                    <a:pt x="416637" y="826555"/>
                    <a:pt x="393933" y="826555"/>
                  </a:cubicBezTo>
                  <a:lnTo>
                    <a:pt x="41109" y="826555"/>
                  </a:lnTo>
                  <a:cubicBezTo>
                    <a:pt x="18405" y="826555"/>
                    <a:pt x="0" y="808150"/>
                    <a:pt x="0" y="785446"/>
                  </a:cubicBezTo>
                  <a:lnTo>
                    <a:pt x="0" y="41109"/>
                  </a:lnTo>
                  <a:cubicBezTo>
                    <a:pt x="0" y="18405"/>
                    <a:pt x="18405" y="0"/>
                    <a:pt x="41109" y="0"/>
                  </a:cubicBezTo>
                  <a:close/>
                </a:path>
              </a:pathLst>
            </a:custGeom>
            <a:blipFill>
              <a:blip r:embed="rId2"/>
              <a:stretch>
                <a:fillRect r="-187383" b="-776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0654224" y="1682914"/>
            <a:ext cx="6432129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  <a:spcBef>
                <a:spcPct val="0"/>
              </a:spcBef>
            </a:pPr>
            <a:r>
              <a:rPr lang="en-US" sz="7200" b="1">
                <a:solidFill>
                  <a:srgbClr val="DDA50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Thank You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367</Words>
  <Application>Microsoft Office PowerPoint</Application>
  <PresentationFormat>Particularizare</PresentationFormat>
  <Paragraphs>57</Paragraphs>
  <Slides>8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8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8</vt:i4>
      </vt:variant>
    </vt:vector>
  </HeadingPairs>
  <TitlesOfParts>
    <vt:vector size="17" baseType="lpstr">
      <vt:lpstr>Montserrat</vt:lpstr>
      <vt:lpstr>Source Sans Pro</vt:lpstr>
      <vt:lpstr>Times New Roman</vt:lpstr>
      <vt:lpstr>Montserrat Bold</vt:lpstr>
      <vt:lpstr>Calibri</vt:lpstr>
      <vt:lpstr>Montserrat Italics</vt:lpstr>
      <vt:lpstr>Source Sans Pro Bold</vt:lpstr>
      <vt:lpstr>Arial</vt:lpstr>
      <vt:lpstr>Office Theme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Evolutionary Landscape of SMEs Innovation and Policy: A Bibliometric Analysis of Global Research Output</dc:title>
  <cp:lastModifiedBy>Vanesa Sidor</cp:lastModifiedBy>
  <cp:revision>2</cp:revision>
  <dcterms:created xsi:type="dcterms:W3CDTF">2006-08-16T00:00:00Z</dcterms:created>
  <dcterms:modified xsi:type="dcterms:W3CDTF">2026-05-20T07:57:50Z</dcterms:modified>
  <dc:identifier>DAHKL28cJvI</dc:identifier>
</cp:coreProperties>
</file>